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9" r:id="rId4"/>
    <p:sldId id="258" r:id="rId5"/>
    <p:sldId id="259" r:id="rId6"/>
    <p:sldId id="273" r:id="rId7"/>
    <p:sldId id="272" r:id="rId8"/>
    <p:sldId id="266" r:id="rId9"/>
    <p:sldId id="267" r:id="rId10"/>
    <p:sldId id="260" r:id="rId11"/>
    <p:sldId id="261" r:id="rId12"/>
    <p:sldId id="277" r:id="rId13"/>
    <p:sldId id="268" r:id="rId14"/>
    <p:sldId id="269" r:id="rId15"/>
    <p:sldId id="275" r:id="rId16"/>
    <p:sldId id="274" r:id="rId17"/>
    <p:sldId id="271" r:id="rId18"/>
    <p:sldId id="280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>
      <p:cViewPr varScale="1">
        <p:scale>
          <a:sx n="124" d="100"/>
          <a:sy n="124" d="100"/>
        </p:scale>
        <p:origin x="1824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892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502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6458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8475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8078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8490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5332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6715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783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490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590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207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189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0821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182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2699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399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CBBC636-34F0-45C3-ACD5-0CC0FAC6C790}" type="datetimeFigureOut">
              <a:rPr lang="en-IN" smtClean="0"/>
              <a:t>06/05/20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5FE83-FDFE-440D-9EE1-EA52051033E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5611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pectrogra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slideLayout" Target="../slideLayouts/slideLayout2.xml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1.tiff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openxmlformats.org/officeDocument/2006/relationships/image" Target="../media/image10.tiff"/><Relationship Id="rId2" Type="http://schemas.openxmlformats.org/officeDocument/2006/relationships/audio" Target="../media/media7.wav"/><Relationship Id="rId16" Type="http://schemas.openxmlformats.org/officeDocument/2006/relationships/image" Target="../media/image9.tiff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5" Type="http://schemas.microsoft.com/office/2007/relationships/media" Target="../media/media9.wav"/><Relationship Id="rId15" Type="http://schemas.openxmlformats.org/officeDocument/2006/relationships/image" Target="../media/image8.tiff"/><Relationship Id="rId10" Type="http://schemas.openxmlformats.org/officeDocument/2006/relationships/audio" Target="../media/media11.wav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7" Type="http://schemas.microsoft.com/office/2007/relationships/media" Target="../media/media16.wav"/><Relationship Id="rId12" Type="http://schemas.openxmlformats.org/officeDocument/2006/relationships/image" Target="../media/image13.tif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12.tiff"/><Relationship Id="rId5" Type="http://schemas.microsoft.com/office/2007/relationships/media" Target="../media/media15.wav"/><Relationship Id="rId10" Type="http://schemas.openxmlformats.org/officeDocument/2006/relationships/image" Target="../media/image7.png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media" Target="../media/media23.wav"/><Relationship Id="rId18" Type="http://schemas.openxmlformats.org/officeDocument/2006/relationships/audio" Target="../media/media25.wav"/><Relationship Id="rId26" Type="http://schemas.openxmlformats.org/officeDocument/2006/relationships/audio" Target="../media/media29.wav"/><Relationship Id="rId3" Type="http://schemas.microsoft.com/office/2007/relationships/media" Target="../media/media18.wav"/><Relationship Id="rId21" Type="http://schemas.microsoft.com/office/2007/relationships/media" Target="../media/media27.wav"/><Relationship Id="rId7" Type="http://schemas.microsoft.com/office/2007/relationships/media" Target="../media/media20.wav"/><Relationship Id="rId12" Type="http://schemas.openxmlformats.org/officeDocument/2006/relationships/audio" Target="../media/media22.wav"/><Relationship Id="rId17" Type="http://schemas.microsoft.com/office/2007/relationships/media" Target="../media/media25.wav"/><Relationship Id="rId25" Type="http://schemas.microsoft.com/office/2007/relationships/media" Target="../media/media29.wav"/><Relationship Id="rId33" Type="http://schemas.openxmlformats.org/officeDocument/2006/relationships/image" Target="../media/image14.png"/><Relationship Id="rId2" Type="http://schemas.openxmlformats.org/officeDocument/2006/relationships/audio" Target="../media/media17.wav"/><Relationship Id="rId16" Type="http://schemas.openxmlformats.org/officeDocument/2006/relationships/audio" Target="../media/media24.wav"/><Relationship Id="rId20" Type="http://schemas.openxmlformats.org/officeDocument/2006/relationships/audio" Target="../media/media26.wav"/><Relationship Id="rId29" Type="http://schemas.microsoft.com/office/2007/relationships/media" Target="../media/media31.wav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microsoft.com/office/2007/relationships/media" Target="../media/media22.wav"/><Relationship Id="rId24" Type="http://schemas.openxmlformats.org/officeDocument/2006/relationships/audio" Target="../media/media28.wav"/><Relationship Id="rId32" Type="http://schemas.openxmlformats.org/officeDocument/2006/relationships/image" Target="../media/image7.png"/><Relationship Id="rId5" Type="http://schemas.microsoft.com/office/2007/relationships/media" Target="../media/media19.wav"/><Relationship Id="rId15" Type="http://schemas.microsoft.com/office/2007/relationships/media" Target="../media/media24.wav"/><Relationship Id="rId23" Type="http://schemas.microsoft.com/office/2007/relationships/media" Target="../media/media28.wav"/><Relationship Id="rId28" Type="http://schemas.openxmlformats.org/officeDocument/2006/relationships/audio" Target="../media/media30.wav"/><Relationship Id="rId10" Type="http://schemas.openxmlformats.org/officeDocument/2006/relationships/audio" Target="../media/media21.wav"/><Relationship Id="rId19" Type="http://schemas.microsoft.com/office/2007/relationships/media" Target="../media/media26.wav"/><Relationship Id="rId31" Type="http://schemas.openxmlformats.org/officeDocument/2006/relationships/slideLayout" Target="../slideLayouts/slideLayout2.xml"/><Relationship Id="rId4" Type="http://schemas.openxmlformats.org/officeDocument/2006/relationships/audio" Target="../media/media18.wav"/><Relationship Id="rId9" Type="http://schemas.microsoft.com/office/2007/relationships/media" Target="../media/media21.wav"/><Relationship Id="rId14" Type="http://schemas.openxmlformats.org/officeDocument/2006/relationships/audio" Target="../media/media23.wav"/><Relationship Id="rId22" Type="http://schemas.openxmlformats.org/officeDocument/2006/relationships/audio" Target="../media/media27.wav"/><Relationship Id="rId27" Type="http://schemas.microsoft.com/office/2007/relationships/media" Target="../media/media30.wav"/><Relationship Id="rId30" Type="http://schemas.openxmlformats.org/officeDocument/2006/relationships/audio" Target="../media/media31.wav"/><Relationship Id="rId8" Type="http://schemas.openxmlformats.org/officeDocument/2006/relationships/audio" Target="../media/media20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ieeexplore.ieee.org/document/8631752" TargetMode="External"/><Relationship Id="rId3" Type="http://schemas.openxmlformats.org/officeDocument/2006/relationships/hyperlink" Target="https://arxiv.org/abs/1811.01174" TargetMode="External"/><Relationship Id="rId7" Type="http://schemas.openxmlformats.org/officeDocument/2006/relationships/hyperlink" Target="https://arxiv.org/abs/1804.02181" TargetMode="External"/><Relationship Id="rId2" Type="http://schemas.openxmlformats.org/officeDocument/2006/relationships/hyperlink" Target="https://arxiv.org/abs/1703.1059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706.09559" TargetMode="External"/><Relationship Id="rId5" Type="http://schemas.openxmlformats.org/officeDocument/2006/relationships/hyperlink" Target="https://pdfs.semanticscholar.org/de47/fc09bc8dcd032c8b3450a0b2a816c376e07e.pdf" TargetMode="External"/><Relationship Id="rId4" Type="http://schemas.openxmlformats.org/officeDocument/2006/relationships/hyperlink" Target="https://people.ict.usc.edu/~gratch/CSCI534/Readings/ACII-Handbook-SpeechSyn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hegde95.github.io/GAN-for-speech-spectrogra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zenodo.org/record/1188976#.XrELfqhKjIV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youtube.com/watch?v=9N_uOIPghu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c/challenges-in-representation-learning-facial-expression-recognition-challenge/dat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2209799"/>
          </a:xfrm>
        </p:spPr>
        <p:txBody>
          <a:bodyPr>
            <a:normAutofit fontScale="90000"/>
          </a:bodyPr>
          <a:lstStyle/>
          <a:p>
            <a:r>
              <a:rPr lang="en-IN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IN" sz="5600" dirty="0" err="1">
                <a:latin typeface="+mn-lt"/>
                <a:cs typeface="Times New Roman" panose="02020603050405020304" pitchFamily="18" charset="0"/>
              </a:rPr>
              <a:t>SpectroGAN</a:t>
            </a:r>
            <a:r>
              <a:rPr lang="en-IN" sz="5600" dirty="0">
                <a:latin typeface="+mn-lt"/>
                <a:cs typeface="Times New Roman" panose="02020603050405020304" pitchFamily="18" charset="0"/>
              </a:rPr>
              <a:t>: Emotion transfer on spectrogram of speech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838200"/>
            <a:ext cx="7772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500" dirty="0">
                <a:cs typeface="Times New Roman" panose="02020603050405020304" pitchFamily="18" charset="0"/>
              </a:rPr>
              <a:t>EE599 Deep Learning - Project Presentation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3CCDDB-18A3-2341-9561-CF8C98FAE777}"/>
              </a:ext>
            </a:extLst>
          </p:cNvPr>
          <p:cNvSpPr txBox="1"/>
          <p:nvPr/>
        </p:nvSpPr>
        <p:spPr>
          <a:xfrm>
            <a:off x="5257800" y="56388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ASHWIN TELAGIMATHADA RAVI</a:t>
            </a:r>
          </a:p>
          <a:p>
            <a:r>
              <a:rPr lang="en-GB" dirty="0"/>
              <a:t>KARKALA SHASHANK HEGDE</a:t>
            </a:r>
          </a:p>
          <a:p>
            <a:r>
              <a:rPr lang="en-GB" dirty="0"/>
              <a:t>VINEETH RAJESH ELLORE</a:t>
            </a:r>
          </a:p>
        </p:txBody>
      </p:sp>
    </p:spTree>
    <p:extLst>
      <p:ext uri="{BB962C8B-B14F-4D97-AF65-F5344CB8AC3E}">
        <p14:creationId xmlns:p14="http://schemas.microsoft.com/office/powerpoint/2010/main" val="3709417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 are Spectrograms?</a:t>
            </a:r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3627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54102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dirty="0"/>
              <a:t>Visual representation of the spectrum of frequencies as it varies with time.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3291" y="6456218"/>
            <a:ext cx="838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/>
              <a:t>Image source: </a:t>
            </a:r>
            <a:r>
              <a:rPr lang="en-IN" sz="1200" dirty="0">
                <a:hlinkClick r:id="rId3"/>
              </a:rPr>
              <a:t>https://en.wikipedia.org/wiki/Spectrogram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457164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Data Conversion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524000"/>
            <a:ext cx="8229600" cy="39623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N" sz="1800" b="1" u="sng" dirty="0"/>
              <a:t>Speech to Spectrogram</a:t>
            </a:r>
            <a:endParaRPr lang="en-IN" sz="1800" dirty="0"/>
          </a:p>
          <a:p>
            <a:pPr>
              <a:buFont typeface="Wingdings" pitchFamily="2" charset="2"/>
              <a:buChar char="Ø"/>
            </a:pPr>
            <a:r>
              <a:rPr lang="en-IN" sz="1800" dirty="0"/>
              <a:t>Sampled at 16000 Hz, performed STFT with </a:t>
            </a:r>
          </a:p>
          <a:p>
            <a:pPr lvl="1">
              <a:buFont typeface="Wingdings" pitchFamily="2" charset="2"/>
              <a:buChar char="Ø"/>
            </a:pPr>
            <a:r>
              <a:rPr lang="en-IN" dirty="0"/>
              <a:t>FFT length of 512 and hop length of 256.</a:t>
            </a:r>
          </a:p>
          <a:p>
            <a:pPr lvl="1">
              <a:buFont typeface="Wingdings" pitchFamily="2" charset="2"/>
              <a:buChar char="Ø"/>
            </a:pPr>
            <a:r>
              <a:rPr lang="en-IN" dirty="0"/>
              <a:t>FFT length of 1024 and hop length of 128.</a:t>
            </a:r>
          </a:p>
          <a:p>
            <a:pPr>
              <a:buFont typeface="Wingdings" pitchFamily="2" charset="2"/>
              <a:buChar char="Ø"/>
            </a:pPr>
            <a:endParaRPr lang="en-IN" sz="1800" dirty="0"/>
          </a:p>
          <a:p>
            <a:pPr>
              <a:buFont typeface="Wingdings" pitchFamily="2" charset="2"/>
              <a:buChar char="Ø"/>
            </a:pPr>
            <a:r>
              <a:rPr lang="en-IN" sz="1800" dirty="0"/>
              <a:t>Obtained spectrograms(by padding zeros) of </a:t>
            </a:r>
          </a:p>
          <a:p>
            <a:pPr lvl="1">
              <a:buFont typeface="Wingdings" pitchFamily="2" charset="2"/>
              <a:buChar char="Ø"/>
            </a:pPr>
            <a:r>
              <a:rPr lang="en-IN" dirty="0"/>
              <a:t>260x260 pixels</a:t>
            </a:r>
          </a:p>
          <a:p>
            <a:pPr lvl="1">
              <a:buFont typeface="Wingdings" pitchFamily="2" charset="2"/>
              <a:buChar char="Ø"/>
            </a:pPr>
            <a:r>
              <a:rPr lang="en-IN" dirty="0"/>
              <a:t>520x520 pixels</a:t>
            </a:r>
            <a:br>
              <a:rPr lang="en-IN" sz="2400" dirty="0"/>
            </a:br>
            <a:endParaRPr lang="en-IN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AB928-BE64-B745-825D-8D569128FD2A}"/>
              </a:ext>
            </a:extLst>
          </p:cNvPr>
          <p:cNvSpPr txBox="1"/>
          <p:nvPr/>
        </p:nvSpPr>
        <p:spPr>
          <a:xfrm>
            <a:off x="484710" y="5181600"/>
            <a:ext cx="8430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Spectrogram to Speech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Used Griffin Lim algorithm with corresponding FFT Length to get back speech</a:t>
            </a:r>
          </a:p>
        </p:txBody>
      </p:sp>
    </p:spTree>
    <p:extLst>
      <p:ext uri="{BB962C8B-B14F-4D97-AF65-F5344CB8AC3E}">
        <p14:creationId xmlns:p14="http://schemas.microsoft.com/office/powerpoint/2010/main" val="3288217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11FC0E-A9DF-8E42-BE5A-C1992FDC6A1D}"/>
              </a:ext>
            </a:extLst>
          </p:cNvPr>
          <p:cNvSpPr txBox="1"/>
          <p:nvPr/>
        </p:nvSpPr>
        <p:spPr>
          <a:xfrm>
            <a:off x="685800" y="2057400"/>
            <a:ext cx="81534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500" dirty="0"/>
              <a:t>DEMO and RESULTS</a:t>
            </a:r>
          </a:p>
        </p:txBody>
      </p:sp>
    </p:spTree>
    <p:extLst>
      <p:ext uri="{BB962C8B-B14F-4D97-AF65-F5344CB8AC3E}">
        <p14:creationId xmlns:p14="http://schemas.microsoft.com/office/powerpoint/2010/main" val="390648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Emotion Transfer on Speech Spectrogram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E42E4C2-6A5B-264F-99EA-E51CD56E63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984427"/>
              </p:ext>
            </p:extLst>
          </p:nvPr>
        </p:nvGraphicFramePr>
        <p:xfrm>
          <a:off x="685800" y="2743200"/>
          <a:ext cx="8229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2724492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66450237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60843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Number of Resnet Blocks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Original Audio (Neutral)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Converted Audio (Angry)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276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96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545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8621BD1-43A7-BF40-98ED-270198173775}"/>
              </a:ext>
            </a:extLst>
          </p:cNvPr>
          <p:cNvSpPr txBox="1"/>
          <p:nvPr/>
        </p:nvSpPr>
        <p:spPr>
          <a:xfrm>
            <a:off x="952500" y="541315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We found that six Resnet Blocks gave good conversion while maintaining model complexity.</a:t>
            </a:r>
          </a:p>
          <a:p>
            <a:pPr marL="342900" indent="-342900">
              <a:buAutoNum type="arabicPeriod"/>
            </a:pPr>
            <a:r>
              <a:rPr lang="en-GB" dirty="0"/>
              <a:t>We decided to test conversion for distinct emotions </a:t>
            </a:r>
          </a:p>
        </p:txBody>
      </p:sp>
      <p:pic>
        <p:nvPicPr>
          <p:cNvPr id="7" name="audio_generated_plot_0247.wav">
            <a:hlinkClick r:id="" action="ppaction://media"/>
            <a:extLst>
              <a:ext uri="{FF2B5EF4-FFF2-40B4-BE49-F238E27FC236}">
                <a16:creationId xmlns:a16="http://schemas.microsoft.com/office/drawing/2014/main" id="{4D97B43D-43DC-CB4D-AEB5-BFDA64BA1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24190" y="3733800"/>
            <a:ext cx="431800" cy="431800"/>
          </a:xfrm>
          <a:prstGeom prst="rect">
            <a:avLst/>
          </a:prstGeom>
        </p:spPr>
      </p:pic>
      <p:pic>
        <p:nvPicPr>
          <p:cNvPr id="9" name="0_generated_anger.wav">
            <a:hlinkClick r:id="" action="ppaction://media"/>
            <a:extLst>
              <a:ext uri="{FF2B5EF4-FFF2-40B4-BE49-F238E27FC236}">
                <a16:creationId xmlns:a16="http://schemas.microsoft.com/office/drawing/2014/main" id="{52951ABC-2211-AB43-A9D9-40DC42055E2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24190" y="3367656"/>
            <a:ext cx="407838" cy="407838"/>
          </a:xfrm>
          <a:prstGeom prst="rect">
            <a:avLst/>
          </a:prstGeom>
        </p:spPr>
      </p:pic>
      <p:pic>
        <p:nvPicPr>
          <p:cNvPr id="10" name="0_real_neutral.wav">
            <a:hlinkClick r:id="" action="ppaction://media"/>
            <a:extLst>
              <a:ext uri="{FF2B5EF4-FFF2-40B4-BE49-F238E27FC236}">
                <a16:creationId xmlns:a16="http://schemas.microsoft.com/office/drawing/2014/main" id="{8AD00399-653B-654F-9CCE-A0ACCE158D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68800" y="3343214"/>
            <a:ext cx="431800" cy="431800"/>
          </a:xfrm>
          <a:prstGeom prst="rect">
            <a:avLst/>
          </a:prstGeom>
        </p:spPr>
      </p:pic>
      <p:pic>
        <p:nvPicPr>
          <p:cNvPr id="11" name="3_real_calm.wav">
            <a:hlinkClick r:id="" action="ppaction://media"/>
            <a:extLst>
              <a:ext uri="{FF2B5EF4-FFF2-40B4-BE49-F238E27FC236}">
                <a16:creationId xmlns:a16="http://schemas.microsoft.com/office/drawing/2014/main" id="{59786D02-D256-2642-B3FC-C5F1D0922B2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68800" y="3733800"/>
            <a:ext cx="442930" cy="442930"/>
          </a:xfrm>
          <a:prstGeom prst="rect">
            <a:avLst/>
          </a:prstGeom>
        </p:spPr>
      </p:pic>
      <p:pic>
        <p:nvPicPr>
          <p:cNvPr id="12" name="audio_generated_plot_0008.wav">
            <a:hlinkClick r:id="" action="ppaction://media"/>
            <a:extLst>
              <a:ext uri="{FF2B5EF4-FFF2-40B4-BE49-F238E27FC236}">
                <a16:creationId xmlns:a16="http://schemas.microsoft.com/office/drawing/2014/main" id="{B8CF2568-CA2C-314D-85A4-4AAA9E5FAC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24190" y="4099944"/>
            <a:ext cx="431800" cy="431800"/>
          </a:xfrm>
          <a:prstGeom prst="rect">
            <a:avLst/>
          </a:prstGeom>
        </p:spPr>
      </p:pic>
      <p:pic>
        <p:nvPicPr>
          <p:cNvPr id="13" name="audio_generated_plot_0009.wav">
            <a:hlinkClick r:id="" action="ppaction://media"/>
            <a:extLst>
              <a:ext uri="{FF2B5EF4-FFF2-40B4-BE49-F238E27FC236}">
                <a16:creationId xmlns:a16="http://schemas.microsoft.com/office/drawing/2014/main" id="{5D2D7FA2-3494-B74F-9C96-AB7E35C5094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94200" y="4107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0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100" dirty="0"/>
              <a:t>Testing on 260x260 Spectrograms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F74FAD-293B-AD43-B38A-7C170D8338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6129690"/>
              </p:ext>
            </p:extLst>
          </p:nvPr>
        </p:nvGraphicFramePr>
        <p:xfrm>
          <a:off x="464906" y="1402480"/>
          <a:ext cx="8229600" cy="172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91134078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821193596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88141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Original Audio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Converted Audio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057798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Calm to Fearful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516485"/>
                  </a:ext>
                </a:extLst>
              </a:tr>
              <a:tr h="42632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Calm to Angry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9230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Happy to Sad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79921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BAD83A-7385-D641-B2A5-ED55855B57CA}"/>
              </a:ext>
            </a:extLst>
          </p:cNvPr>
          <p:cNvSpPr txBox="1"/>
          <p:nvPr/>
        </p:nvSpPr>
        <p:spPr>
          <a:xfrm>
            <a:off x="228600" y="5943600"/>
            <a:ext cx="8465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Calm to Fearful and Calm to Angry conversion gave good results after 100 epochs</a:t>
            </a:r>
          </a:p>
        </p:txBody>
      </p:sp>
      <p:pic>
        <p:nvPicPr>
          <p:cNvPr id="7" name="2_real_calm">
            <a:hlinkClick r:id="" action="ppaction://media"/>
            <a:extLst>
              <a:ext uri="{FF2B5EF4-FFF2-40B4-BE49-F238E27FC236}">
                <a16:creationId xmlns:a16="http://schemas.microsoft.com/office/drawing/2014/main" id="{170373B4-3AA7-8F4E-B357-A73B8AD16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90719" y="1814270"/>
            <a:ext cx="431800" cy="431800"/>
          </a:xfrm>
          <a:prstGeom prst="rect">
            <a:avLst/>
          </a:prstGeom>
        </p:spPr>
      </p:pic>
      <p:pic>
        <p:nvPicPr>
          <p:cNvPr id="8" name="2_generated_fearful">
            <a:hlinkClick r:id="" action="ppaction://media"/>
            <a:extLst>
              <a:ext uri="{FF2B5EF4-FFF2-40B4-BE49-F238E27FC236}">
                <a16:creationId xmlns:a16="http://schemas.microsoft.com/office/drawing/2014/main" id="{0EA6B22C-5DA8-9C46-A8BD-1D43AD0557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8823" y="1814659"/>
            <a:ext cx="4572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64129F-3EFF-C14C-84F4-1692BFC77B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9619" y="3525046"/>
            <a:ext cx="1371600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7F7809-9D59-DE43-B93B-81A15C655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30129" y="3525046"/>
            <a:ext cx="1371600" cy="1371600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5221BE96-5241-E849-890A-EF30F0E37D7E}"/>
              </a:ext>
            </a:extLst>
          </p:cNvPr>
          <p:cNvSpPr/>
          <p:nvPr/>
        </p:nvSpPr>
        <p:spPr>
          <a:xfrm>
            <a:off x="2007380" y="3719556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89352-2FC9-AE4B-83BC-EE2C201B105D}"/>
              </a:ext>
            </a:extLst>
          </p:cNvPr>
          <p:cNvSpPr txBox="1"/>
          <p:nvPr/>
        </p:nvSpPr>
        <p:spPr>
          <a:xfrm>
            <a:off x="738219" y="493497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Calm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85B24-0CAB-5F4E-9123-2D4683387024}"/>
              </a:ext>
            </a:extLst>
          </p:cNvPr>
          <p:cNvSpPr txBox="1"/>
          <p:nvPr/>
        </p:nvSpPr>
        <p:spPr>
          <a:xfrm>
            <a:off x="2818119" y="496545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Fearful</a:t>
            </a:r>
          </a:p>
        </p:txBody>
      </p:sp>
      <p:pic>
        <p:nvPicPr>
          <p:cNvPr id="16" name="1_real_calm (1).wav">
            <a:hlinkClick r:id="" action="ppaction://media"/>
            <a:extLst>
              <a:ext uri="{FF2B5EF4-FFF2-40B4-BE49-F238E27FC236}">
                <a16:creationId xmlns:a16="http://schemas.microsoft.com/office/drawing/2014/main" id="{23245413-6170-7E41-BB7A-897A06765A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60470" y="2241551"/>
            <a:ext cx="462049" cy="462049"/>
          </a:xfrm>
          <a:prstGeom prst="rect">
            <a:avLst/>
          </a:prstGeom>
        </p:spPr>
      </p:pic>
      <p:pic>
        <p:nvPicPr>
          <p:cNvPr id="17" name="1_generated_anger.wav">
            <a:hlinkClick r:id="" action="ppaction://media"/>
            <a:extLst>
              <a:ext uri="{FF2B5EF4-FFF2-40B4-BE49-F238E27FC236}">
                <a16:creationId xmlns:a16="http://schemas.microsoft.com/office/drawing/2014/main" id="{2394107C-106E-E94E-A951-6FFC9ED296F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38163" y="2231077"/>
            <a:ext cx="478520" cy="478520"/>
          </a:xfrm>
          <a:prstGeom prst="rect">
            <a:avLst/>
          </a:prstGeom>
        </p:spPr>
      </p:pic>
      <p:pic>
        <p:nvPicPr>
          <p:cNvPr id="18" name="3_real_happy.wav">
            <a:hlinkClick r:id="" action="ppaction://media"/>
            <a:extLst>
              <a:ext uri="{FF2B5EF4-FFF2-40B4-BE49-F238E27FC236}">
                <a16:creationId xmlns:a16="http://schemas.microsoft.com/office/drawing/2014/main" id="{C8A21285-9D96-6244-98B4-8FD39FBC72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49308" y="2642891"/>
            <a:ext cx="514622" cy="514622"/>
          </a:xfrm>
          <a:prstGeom prst="rect">
            <a:avLst/>
          </a:prstGeom>
        </p:spPr>
      </p:pic>
      <p:pic>
        <p:nvPicPr>
          <p:cNvPr id="19" name="3_generated_sad.wav">
            <a:hlinkClick r:id="" action="ppaction://media"/>
            <a:extLst>
              <a:ext uri="{FF2B5EF4-FFF2-40B4-BE49-F238E27FC236}">
                <a16:creationId xmlns:a16="http://schemas.microsoft.com/office/drawing/2014/main" id="{FC46C6F7-32B0-BE42-8827-F3366E00517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39097" y="2642891"/>
            <a:ext cx="514470" cy="5144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E466F9-0485-954E-9A80-2BF51A7E1D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8741" y="3569175"/>
            <a:ext cx="1398460" cy="13984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1DFC77-EBBF-F744-BB8B-BD333231E6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35862" y="3536178"/>
            <a:ext cx="1409700" cy="14097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702844-C5D8-4A41-8724-5C547AFAA3B7}"/>
              </a:ext>
            </a:extLst>
          </p:cNvPr>
          <p:cNvSpPr txBox="1"/>
          <p:nvPr/>
        </p:nvSpPr>
        <p:spPr>
          <a:xfrm>
            <a:off x="4724400" y="4991100"/>
            <a:ext cx="1221162" cy="366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Happy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771E70-D3D9-EE44-88D1-0EE6FBE94D05}"/>
              </a:ext>
            </a:extLst>
          </p:cNvPr>
          <p:cNvSpPr txBox="1"/>
          <p:nvPr/>
        </p:nvSpPr>
        <p:spPr>
          <a:xfrm>
            <a:off x="6856271" y="5012693"/>
            <a:ext cx="1367637" cy="366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Sad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8C6DE31A-5275-1944-819E-507D7E22602A}"/>
              </a:ext>
            </a:extLst>
          </p:cNvPr>
          <p:cNvSpPr/>
          <p:nvPr/>
        </p:nvSpPr>
        <p:spPr>
          <a:xfrm>
            <a:off x="6045451" y="3734843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669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3100" dirty="0"/>
              <a:t>Testing on 520x520 Spectrograms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F74FAD-293B-AD43-B38A-7C170D8338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3059445"/>
              </p:ext>
            </p:extLst>
          </p:nvPr>
        </p:nvGraphicFramePr>
        <p:xfrm>
          <a:off x="484710" y="1690752"/>
          <a:ext cx="8229600" cy="126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91134078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821193596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88141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Original Audio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Converted Audio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057798"/>
                  </a:ext>
                </a:extLst>
              </a:tr>
              <a:tr h="4673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Calm to Fearful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0516485"/>
                  </a:ext>
                </a:extLst>
              </a:tr>
              <a:tr h="42632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Calm to Angry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492308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BBAD83A-7385-D641-B2A5-ED55855B57CA}"/>
              </a:ext>
            </a:extLst>
          </p:cNvPr>
          <p:cNvSpPr txBox="1"/>
          <p:nvPr/>
        </p:nvSpPr>
        <p:spPr>
          <a:xfrm>
            <a:off x="609600" y="59436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After 100 epochs, we found that 260x260 images perform better.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89352-2FC9-AE4B-83BC-EE2C201B105D}"/>
              </a:ext>
            </a:extLst>
          </p:cNvPr>
          <p:cNvSpPr txBox="1"/>
          <p:nvPr/>
        </p:nvSpPr>
        <p:spPr>
          <a:xfrm>
            <a:off x="2286000" y="503857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Calm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185B24-0CAB-5F4E-9123-2D4683387024}"/>
              </a:ext>
            </a:extLst>
          </p:cNvPr>
          <p:cNvSpPr txBox="1"/>
          <p:nvPr/>
        </p:nvSpPr>
        <p:spPr>
          <a:xfrm>
            <a:off x="6045057" y="497327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Anger</a:t>
            </a:r>
          </a:p>
        </p:txBody>
      </p:sp>
      <p:pic>
        <p:nvPicPr>
          <p:cNvPr id="16" name="4_real_calm (1).wav">
            <a:hlinkClick r:id="" action="ppaction://media"/>
            <a:extLst>
              <a:ext uri="{FF2B5EF4-FFF2-40B4-BE49-F238E27FC236}">
                <a16:creationId xmlns:a16="http://schemas.microsoft.com/office/drawing/2014/main" id="{E067A6A5-7AF7-8B4E-9D8E-F95510C4B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49700" y="2469653"/>
            <a:ext cx="508000" cy="508000"/>
          </a:xfrm>
          <a:prstGeom prst="rect">
            <a:avLst/>
          </a:prstGeom>
        </p:spPr>
      </p:pic>
      <p:pic>
        <p:nvPicPr>
          <p:cNvPr id="17" name="4_generated_anger.wav">
            <a:hlinkClick r:id="" action="ppaction://media"/>
            <a:extLst>
              <a:ext uri="{FF2B5EF4-FFF2-40B4-BE49-F238E27FC236}">
                <a16:creationId xmlns:a16="http://schemas.microsoft.com/office/drawing/2014/main" id="{FC814971-7D44-3546-8A36-127F4DA7D5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2471" y="2540000"/>
            <a:ext cx="508000" cy="508000"/>
          </a:xfrm>
          <a:prstGeom prst="rect">
            <a:avLst/>
          </a:prstGeom>
        </p:spPr>
      </p:pic>
      <p:pic>
        <p:nvPicPr>
          <p:cNvPr id="6" name="2_real_calm (1).wav">
            <a:hlinkClick r:id="" action="ppaction://media"/>
            <a:extLst>
              <a:ext uri="{FF2B5EF4-FFF2-40B4-BE49-F238E27FC236}">
                <a16:creationId xmlns:a16="http://schemas.microsoft.com/office/drawing/2014/main" id="{3E0D36C3-A7F8-8A4A-8728-DB72225447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37000" y="2006624"/>
            <a:ext cx="520700" cy="520700"/>
          </a:xfrm>
          <a:prstGeom prst="rect">
            <a:avLst/>
          </a:prstGeom>
        </p:spPr>
      </p:pic>
      <p:pic>
        <p:nvPicPr>
          <p:cNvPr id="9" name="2_generated_fearful.wav">
            <a:hlinkClick r:id="" action="ppaction://media"/>
            <a:extLst>
              <a:ext uri="{FF2B5EF4-FFF2-40B4-BE49-F238E27FC236}">
                <a16:creationId xmlns:a16="http://schemas.microsoft.com/office/drawing/2014/main" id="{7FC68F33-57B0-4941-8C15-13AF15CBAE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70700" y="2006624"/>
            <a:ext cx="520700" cy="520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6B7FF1-39F7-E14A-AB23-970F021F1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860" y="3251850"/>
            <a:ext cx="1727200" cy="172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46193-D7CF-664D-9247-D1B476ABFD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5101" y="3220671"/>
            <a:ext cx="1752600" cy="1752600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0DD7FBF6-87CA-E948-9B94-3AB5ABCB5313}"/>
              </a:ext>
            </a:extLst>
          </p:cNvPr>
          <p:cNvSpPr/>
          <p:nvPr/>
        </p:nvSpPr>
        <p:spPr>
          <a:xfrm>
            <a:off x="3949700" y="3657600"/>
            <a:ext cx="13843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21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56C59-A4AB-404A-9D6B-E1EDF6C2E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Testing Model Effectiveness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5FE357-1C03-4E4E-AE94-BFAC5FC62F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662568"/>
              </p:ext>
            </p:extLst>
          </p:nvPr>
        </p:nvGraphicFramePr>
        <p:xfrm>
          <a:off x="827088" y="2052638"/>
          <a:ext cx="7783512" cy="3848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699">
                  <a:extLst>
                    <a:ext uri="{9D8B030D-6E8A-4147-A177-3AD203B41FA5}">
                      <a16:colId xmlns:a16="http://schemas.microsoft.com/office/drawing/2014/main" val="2005414445"/>
                    </a:ext>
                  </a:extLst>
                </a:gridCol>
                <a:gridCol w="1917677">
                  <a:extLst>
                    <a:ext uri="{9D8B030D-6E8A-4147-A177-3AD203B41FA5}">
                      <a16:colId xmlns:a16="http://schemas.microsoft.com/office/drawing/2014/main" val="72247797"/>
                    </a:ext>
                  </a:extLst>
                </a:gridCol>
                <a:gridCol w="1692068">
                  <a:extLst>
                    <a:ext uri="{9D8B030D-6E8A-4147-A177-3AD203B41FA5}">
                      <a16:colId xmlns:a16="http://schemas.microsoft.com/office/drawing/2014/main" val="149977768"/>
                    </a:ext>
                  </a:extLst>
                </a:gridCol>
                <a:gridCol w="1692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0562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Data Type</a:t>
                      </a:r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Original Audio</a:t>
                      </a:r>
                    </a:p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Converted Audio</a:t>
                      </a:r>
                    </a:p>
                  </a:txBody>
                  <a:tcPr marL="74577" marR="74577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74577" marR="74577"/>
                </a:tc>
                <a:extLst>
                  <a:ext uri="{0D108BD9-81ED-4DB2-BD59-A6C34878D82A}">
                    <a16:rowId xmlns:a16="http://schemas.microsoft.com/office/drawing/2014/main" val="32471131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Calm</a:t>
                      </a:r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Fearful</a:t>
                      </a:r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tx1"/>
                          </a:solidFill>
                        </a:rPr>
                        <a:t>Angry</a:t>
                      </a:r>
                    </a:p>
                  </a:txBody>
                  <a:tcPr marL="74577" marR="745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Unseen Audio from RAVDESS</a:t>
                      </a:r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extLst>
                  <a:ext uri="{0D108BD9-81ED-4DB2-BD59-A6C34878D82A}">
                    <a16:rowId xmlns:a16="http://schemas.microsoft.com/office/drawing/2014/main" val="1373112139"/>
                  </a:ext>
                </a:extLst>
              </a:tr>
              <a:tr h="469096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Different audio from unseen speakers</a:t>
                      </a:r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extLst>
                  <a:ext uri="{0D108BD9-81ED-4DB2-BD59-A6C34878D82A}">
                    <a16:rowId xmlns:a16="http://schemas.microsoft.com/office/drawing/2014/main" val="3139834483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extLst>
                  <a:ext uri="{0D108BD9-81ED-4DB2-BD59-A6C34878D82A}">
                    <a16:rowId xmlns:a16="http://schemas.microsoft.com/office/drawing/2014/main" val="3798830719"/>
                  </a:ext>
                </a:extLst>
              </a:tr>
              <a:tr h="528448">
                <a:tc row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Different Language Audio    </a:t>
                      </a:r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extLst>
                  <a:ext uri="{0D108BD9-81ED-4DB2-BD59-A6C34878D82A}">
                    <a16:rowId xmlns:a16="http://schemas.microsoft.com/office/drawing/2014/main" val="75525307"/>
                  </a:ext>
                </a:extLst>
              </a:tr>
              <a:tr h="56065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marL="74577" marR="74577"/>
                </a:tc>
                <a:extLst>
                  <a:ext uri="{0D108BD9-81ED-4DB2-BD59-A6C34878D82A}">
                    <a16:rowId xmlns:a16="http://schemas.microsoft.com/office/drawing/2014/main" val="36085007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3028F60-291C-1747-B065-259A636F24E0}"/>
              </a:ext>
            </a:extLst>
          </p:cNvPr>
          <p:cNvSpPr txBox="1"/>
          <p:nvPr/>
        </p:nvSpPr>
        <p:spPr>
          <a:xfrm>
            <a:off x="795244" y="6119336"/>
            <a:ext cx="7935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Model is able to generate speech on unseen script, languages and speakers.</a:t>
            </a:r>
          </a:p>
          <a:p>
            <a:endParaRPr lang="en-GB" dirty="0"/>
          </a:p>
          <a:p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  <p:pic>
        <p:nvPicPr>
          <p:cNvPr id="7" name="calm_eng1.wav">
            <a:hlinkClick r:id="" action="ppaction://media"/>
            <a:extLst>
              <a:ext uri="{FF2B5EF4-FFF2-40B4-BE49-F238E27FC236}">
                <a16:creationId xmlns:a16="http://schemas.microsoft.com/office/drawing/2014/main" id="{F0026003-7BE5-864E-A46A-4FDB8D4E2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049940" y="3898562"/>
            <a:ext cx="461196" cy="461196"/>
          </a:xfrm>
          <a:prstGeom prst="rect">
            <a:avLst/>
          </a:prstGeom>
        </p:spPr>
      </p:pic>
      <p:pic>
        <p:nvPicPr>
          <p:cNvPr id="9" name="calm_eng3_Anger_generated.wav">
            <a:hlinkClick r:id="" action="ppaction://media"/>
            <a:extLst>
              <a:ext uri="{FF2B5EF4-FFF2-40B4-BE49-F238E27FC236}">
                <a16:creationId xmlns:a16="http://schemas.microsoft.com/office/drawing/2014/main" id="{693A5A3C-41A0-B649-B710-15DCC5588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627144" y="4330041"/>
            <a:ext cx="482600" cy="482600"/>
          </a:xfrm>
          <a:prstGeom prst="rect">
            <a:avLst/>
          </a:prstGeom>
        </p:spPr>
      </p:pic>
      <p:pic>
        <p:nvPicPr>
          <p:cNvPr id="12" name="calm_orig2.wav">
            <a:hlinkClick r:id="" action="ppaction://media"/>
            <a:extLst>
              <a:ext uri="{FF2B5EF4-FFF2-40B4-BE49-F238E27FC236}">
                <a16:creationId xmlns:a16="http://schemas.microsoft.com/office/drawing/2014/main" id="{558D40BE-3C16-7747-9727-4BB3FC589DC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962400" y="3276600"/>
            <a:ext cx="482600" cy="482600"/>
          </a:xfrm>
          <a:prstGeom prst="rect">
            <a:avLst/>
          </a:prstGeom>
        </p:spPr>
      </p:pic>
      <p:pic>
        <p:nvPicPr>
          <p:cNvPr id="13" name="calm_kan.wav">
            <a:hlinkClick r:id="" action="ppaction://media"/>
            <a:extLst>
              <a:ext uri="{FF2B5EF4-FFF2-40B4-BE49-F238E27FC236}">
                <a16:creationId xmlns:a16="http://schemas.microsoft.com/office/drawing/2014/main" id="{FD6A60C7-8BFF-C144-BDED-3919D76149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028536" y="4817296"/>
            <a:ext cx="482600" cy="482600"/>
          </a:xfrm>
          <a:prstGeom prst="rect">
            <a:avLst/>
          </a:prstGeom>
        </p:spPr>
      </p:pic>
      <p:pic>
        <p:nvPicPr>
          <p:cNvPr id="14" name="calm_hin.wav">
            <a:hlinkClick r:id="" action="ppaction://media"/>
            <a:extLst>
              <a:ext uri="{FF2B5EF4-FFF2-40B4-BE49-F238E27FC236}">
                <a16:creationId xmlns:a16="http://schemas.microsoft.com/office/drawing/2014/main" id="{8E6D2EBF-E67C-BD49-B55D-E3C1786ED5F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028536" y="5363602"/>
            <a:ext cx="482600" cy="482600"/>
          </a:xfrm>
          <a:prstGeom prst="rect">
            <a:avLst/>
          </a:prstGeom>
        </p:spPr>
      </p:pic>
      <p:pic>
        <p:nvPicPr>
          <p:cNvPr id="15" name="calm_hin_Anger_generated.wav">
            <a:hlinkClick r:id="" action="ppaction://media"/>
            <a:extLst>
              <a:ext uri="{FF2B5EF4-FFF2-40B4-BE49-F238E27FC236}">
                <a16:creationId xmlns:a16="http://schemas.microsoft.com/office/drawing/2014/main" id="{38EAC262-E4F1-EA40-A755-A6C1BE094CC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601584" y="5363602"/>
            <a:ext cx="482600" cy="482600"/>
          </a:xfrm>
          <a:prstGeom prst="rect">
            <a:avLst/>
          </a:prstGeom>
        </p:spPr>
      </p:pic>
      <p:pic>
        <p:nvPicPr>
          <p:cNvPr id="16" name="calm_hin_Fearful_generated.wav">
            <a:hlinkClick r:id="" action="ppaction://media"/>
            <a:extLst>
              <a:ext uri="{FF2B5EF4-FFF2-40B4-BE49-F238E27FC236}">
                <a16:creationId xmlns:a16="http://schemas.microsoft.com/office/drawing/2014/main" id="{F9778407-ECDB-0041-B668-D2CB521EEA1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796476" y="5386806"/>
            <a:ext cx="482600" cy="482600"/>
          </a:xfrm>
          <a:prstGeom prst="rect">
            <a:avLst/>
          </a:prstGeom>
        </p:spPr>
      </p:pic>
      <p:pic>
        <p:nvPicPr>
          <p:cNvPr id="17" name="calm_kan_Anger_generated.wav">
            <a:hlinkClick r:id="" action="ppaction://media"/>
            <a:extLst>
              <a:ext uri="{FF2B5EF4-FFF2-40B4-BE49-F238E27FC236}">
                <a16:creationId xmlns:a16="http://schemas.microsoft.com/office/drawing/2014/main" id="{346FF136-250E-5447-8ED5-B6B1E08E443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7627144" y="4879321"/>
            <a:ext cx="406400" cy="406400"/>
          </a:xfrm>
          <a:prstGeom prst="rect">
            <a:avLst/>
          </a:prstGeom>
        </p:spPr>
      </p:pic>
      <p:pic>
        <p:nvPicPr>
          <p:cNvPr id="18" name="calm_kan_Fearful_generated.wav">
            <a:hlinkClick r:id="" action="ppaction://media"/>
            <a:extLst>
              <a:ext uri="{FF2B5EF4-FFF2-40B4-BE49-F238E27FC236}">
                <a16:creationId xmlns:a16="http://schemas.microsoft.com/office/drawing/2014/main" id="{206F39B2-C4CE-ED4A-B7EC-30EC1F649D0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66969" y="4923755"/>
            <a:ext cx="463051" cy="463051"/>
          </a:xfrm>
          <a:prstGeom prst="rect">
            <a:avLst/>
          </a:prstGeom>
        </p:spPr>
      </p:pic>
      <p:pic>
        <p:nvPicPr>
          <p:cNvPr id="3" name="calm_eng3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>
            <a:biLevel thresh="25000"/>
          </a:blip>
          <a:stretch>
            <a:fillRect/>
          </a:stretch>
        </p:blipFill>
        <p:spPr>
          <a:xfrm>
            <a:off x="4094672" y="4405829"/>
            <a:ext cx="350328" cy="350328"/>
          </a:xfrm>
          <a:prstGeom prst="rect">
            <a:avLst/>
          </a:prstGeom>
        </p:spPr>
      </p:pic>
      <p:pic>
        <p:nvPicPr>
          <p:cNvPr id="5" name="calm_eng1_Anger_generated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3">
            <a:biLevel thresh="25000"/>
          </a:blip>
          <a:stretch>
            <a:fillRect/>
          </a:stretch>
        </p:blipFill>
        <p:spPr>
          <a:xfrm>
            <a:off x="7647655" y="3933931"/>
            <a:ext cx="390458" cy="390458"/>
          </a:xfrm>
          <a:prstGeom prst="rect">
            <a:avLst/>
          </a:prstGeom>
        </p:spPr>
      </p:pic>
      <p:pic>
        <p:nvPicPr>
          <p:cNvPr id="8" name="calm_orig2_Anger_generated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7634812" y="3322368"/>
            <a:ext cx="391064" cy="391064"/>
          </a:xfrm>
          <a:prstGeom prst="rect">
            <a:avLst/>
          </a:prstGeom>
        </p:spPr>
      </p:pic>
      <p:pic>
        <p:nvPicPr>
          <p:cNvPr id="10" name="calm_orig2_Fearful_generated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5850447" y="3322368"/>
            <a:ext cx="420427" cy="420427"/>
          </a:xfrm>
          <a:prstGeom prst="rect">
            <a:avLst/>
          </a:prstGeom>
        </p:spPr>
      </p:pic>
      <p:pic>
        <p:nvPicPr>
          <p:cNvPr id="11" name="calm_eng3_Fearful_generated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5901361" y="4396359"/>
            <a:ext cx="349964" cy="349964"/>
          </a:xfrm>
          <a:prstGeom prst="rect">
            <a:avLst/>
          </a:prstGeom>
        </p:spPr>
      </p:pic>
      <p:pic>
        <p:nvPicPr>
          <p:cNvPr id="19" name="calm_eng1_Fearful_generated.wav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3">
            <a:lum bright="70000" contrast="-70000"/>
          </a:blip>
          <a:stretch>
            <a:fillRect/>
          </a:stretch>
        </p:blipFill>
        <p:spPr>
          <a:xfrm>
            <a:off x="5892575" y="3933931"/>
            <a:ext cx="350568" cy="3505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56A5E35-9C74-0149-B180-A70724EB967A}"/>
              </a:ext>
            </a:extLst>
          </p:cNvPr>
          <p:cNvSpPr txBox="1"/>
          <p:nvPr/>
        </p:nvSpPr>
        <p:spPr>
          <a:xfrm>
            <a:off x="4511136" y="5139316"/>
            <a:ext cx="152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1"/>
                </a:solidFill>
              </a:rPr>
              <a:t>Kannada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C56DBB-D6A3-2549-B73E-F5B963122ADC}"/>
              </a:ext>
            </a:extLst>
          </p:cNvPr>
          <p:cNvSpPr txBox="1"/>
          <p:nvPr/>
        </p:nvSpPr>
        <p:spPr>
          <a:xfrm>
            <a:off x="4563148" y="5675745"/>
            <a:ext cx="14647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accent1"/>
                </a:solidFill>
              </a:rPr>
              <a:t>Hindi</a:t>
            </a:r>
          </a:p>
        </p:txBody>
      </p:sp>
    </p:spTree>
    <p:extLst>
      <p:ext uri="{BB962C8B-B14F-4D97-AF65-F5344CB8AC3E}">
        <p14:creationId xmlns:p14="http://schemas.microsoft.com/office/powerpoint/2010/main" val="29959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0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0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5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09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Optimal model consists of six </a:t>
            </a:r>
            <a:r>
              <a:rPr lang="en-IN" dirty="0" err="1"/>
              <a:t>ResNet</a:t>
            </a:r>
            <a:r>
              <a:rPr lang="en-IN" dirty="0"/>
              <a:t> blocks(in generator) and 260x260 input image size.</a:t>
            </a:r>
          </a:p>
          <a:p>
            <a:endParaRPr lang="en-IN" dirty="0"/>
          </a:p>
          <a:p>
            <a:r>
              <a:rPr lang="en-IN" dirty="0"/>
              <a:t>This method can be used to train a versatile Cycle GAN on lexically limited data content. 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8505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35F2-D48B-D64E-B919-EBCF64E6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0B5AC-1DD7-3F47-914C-B5AD3EE94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706700" cy="4195481"/>
          </a:xfrm>
        </p:spPr>
        <p:txBody>
          <a:bodyPr/>
          <a:lstStyle/>
          <a:p>
            <a:r>
              <a:rPr lang="en-GB" dirty="0"/>
              <a:t>Train 260x260 resolution GAN model for more epochs.</a:t>
            </a:r>
          </a:p>
          <a:p>
            <a:endParaRPr lang="en-GB" dirty="0"/>
          </a:p>
          <a:p>
            <a:r>
              <a:rPr lang="en-GB" dirty="0"/>
              <a:t>Train for more emotion pairs.</a:t>
            </a:r>
          </a:p>
          <a:p>
            <a:endParaRPr lang="en-GB" dirty="0"/>
          </a:p>
          <a:p>
            <a:r>
              <a:rPr lang="en-GB" dirty="0"/>
              <a:t>De-noising of generated audio to get better results.</a:t>
            </a:r>
          </a:p>
          <a:p>
            <a:endParaRPr lang="en-GB" dirty="0"/>
          </a:p>
          <a:p>
            <a:r>
              <a:rPr lang="en-GB" dirty="0"/>
              <a:t>Include IEMOCAP dataset for future training.</a:t>
            </a:r>
          </a:p>
        </p:txBody>
      </p:sp>
    </p:spTree>
    <p:extLst>
      <p:ext uri="{BB962C8B-B14F-4D97-AF65-F5344CB8AC3E}">
        <p14:creationId xmlns:p14="http://schemas.microsoft.com/office/powerpoint/2010/main" val="3032095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61DFC-97FE-2041-8440-E62B67A7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6B13D-82AE-1A48-993A-05EBE7807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000" dirty="0"/>
              <a:t>[1] Jun-Yan et al. Unpaired Image-to-Image Translation using Cycle-Consistent Adversarial Networks (2017) </a:t>
            </a:r>
            <a:r>
              <a:rPr lang="en-GB" sz="1000" dirty="0">
                <a:hlinkClick r:id="rId2"/>
              </a:rPr>
              <a:t>https://arxiv.org/abs/1703.10593</a:t>
            </a:r>
            <a:endParaRPr lang="en-GB" sz="1000" dirty="0"/>
          </a:p>
          <a:p>
            <a:pPr marL="0" indent="0">
              <a:buNone/>
            </a:pPr>
            <a:r>
              <a:rPr lang="en-GB" sz="1000" dirty="0"/>
              <a:t>[2] Gao, Jian et al. “Nonparallel Emotional Speech Conversion.” </a:t>
            </a:r>
            <a:r>
              <a:rPr lang="en-GB" sz="1000" dirty="0" err="1"/>
              <a:t>Interspeech</a:t>
            </a:r>
            <a:r>
              <a:rPr lang="en-GB" sz="1000" dirty="0"/>
              <a:t> 2019 (2019): n. </a:t>
            </a:r>
            <a:r>
              <a:rPr lang="en-GB" sz="1000" dirty="0" err="1"/>
              <a:t>pag</a:t>
            </a:r>
            <a:r>
              <a:rPr lang="en-GB" sz="1000" dirty="0"/>
              <a:t>. </a:t>
            </a:r>
            <a:r>
              <a:rPr lang="en-GB" sz="1000" dirty="0" err="1"/>
              <a:t>Crossref</a:t>
            </a:r>
            <a:r>
              <a:rPr lang="en-GB" sz="1000" dirty="0"/>
              <a:t>. Web. </a:t>
            </a:r>
            <a:r>
              <a:rPr lang="en-GB" sz="1000" dirty="0">
                <a:hlinkClick r:id="rId3"/>
              </a:rPr>
              <a:t> https://arxiv.org/abs/1811.01174</a:t>
            </a:r>
            <a:endParaRPr lang="en-GB" sz="1000" dirty="0"/>
          </a:p>
          <a:p>
            <a:pPr marL="0" indent="0">
              <a:buNone/>
            </a:pPr>
            <a:r>
              <a:rPr lang="en-GB" sz="1000" dirty="0"/>
              <a:t>[3] Felix Burkhardt and Nick Campbell, "Emotional Speech Synthesis </a:t>
            </a:r>
            <a:r>
              <a:rPr lang="en-GB" sz="1000" dirty="0">
                <a:hlinkClick r:id="rId4"/>
              </a:rPr>
              <a:t>https://people.ict.usc.edu/~gratch/CSCI534/Readings/ACII-Handbook-SpeechSyn.pdf</a:t>
            </a:r>
            <a:endParaRPr lang="en-GB" sz="1000" dirty="0"/>
          </a:p>
          <a:p>
            <a:pPr marL="0" indent="0">
              <a:buNone/>
            </a:pPr>
            <a:r>
              <a:rPr lang="en-GB" sz="1000" dirty="0"/>
              <a:t>[4] </a:t>
            </a:r>
            <a:r>
              <a:rPr lang="en-GB" sz="1000" dirty="0" err="1"/>
              <a:t>Satt</a:t>
            </a:r>
            <a:r>
              <a:rPr lang="en-GB" sz="1000" dirty="0"/>
              <a:t> et al. (2017) "Efficient Emotion Recognition from Speech Using Deep Learning on Spectrograms </a:t>
            </a:r>
            <a:r>
              <a:rPr lang="en-GB" sz="1000" dirty="0">
                <a:hlinkClick r:id="rId5"/>
              </a:rPr>
              <a:t>https://pdfs.semanticscholar.org/de47/fc09bc8dcd032c8b3450a0b2a816c376e07e.pdf</a:t>
            </a:r>
            <a:endParaRPr lang="en-GB" sz="1000" dirty="0"/>
          </a:p>
          <a:p>
            <a:pPr marL="0" indent="0">
              <a:buNone/>
            </a:pPr>
            <a:r>
              <a:rPr lang="en-GB" sz="1000" dirty="0"/>
              <a:t>[5] Wyse et al. "Audio Spectrogram Representations for Processing with Convolutional Neural Networks" (2017) </a:t>
            </a:r>
            <a:r>
              <a:rPr lang="en-GB" sz="1000" dirty="0">
                <a:hlinkClick r:id="rId6"/>
              </a:rPr>
              <a:t>https://arxiv.org/abs/1706.09559</a:t>
            </a:r>
            <a:endParaRPr lang="en-GB" sz="1000" dirty="0"/>
          </a:p>
          <a:p>
            <a:pPr marL="0" indent="0">
              <a:buNone/>
            </a:pPr>
            <a:r>
              <a:rPr lang="en-GB" sz="1000" dirty="0"/>
              <a:t>[6] </a:t>
            </a:r>
            <a:r>
              <a:rPr lang="en-GB" sz="1000" dirty="0" err="1"/>
              <a:t>Oyamada</a:t>
            </a:r>
            <a:r>
              <a:rPr lang="en-GB" sz="1000" dirty="0"/>
              <a:t> et al. "Generative adversarial network-based approach to signal reconstruction from magnitude spectrograms" (2018) </a:t>
            </a:r>
            <a:r>
              <a:rPr lang="en-GB" sz="1000" dirty="0">
                <a:hlinkClick r:id="rId7"/>
              </a:rPr>
              <a:t>https://arxiv.org/abs/1804.02181</a:t>
            </a:r>
            <a:endParaRPr lang="en-GB" sz="1000" dirty="0"/>
          </a:p>
          <a:p>
            <a:pPr marL="0" indent="0">
              <a:buNone/>
            </a:pPr>
            <a:r>
              <a:rPr lang="en-GB" sz="1000" dirty="0"/>
              <a:t>[7] M. </a:t>
            </a:r>
            <a:r>
              <a:rPr lang="en-GB" sz="1000" dirty="0" err="1"/>
              <a:t>Stolar</a:t>
            </a:r>
            <a:r>
              <a:rPr lang="en-GB" sz="1000" dirty="0"/>
              <a:t>, M. Lech, R. S. </a:t>
            </a:r>
            <a:r>
              <a:rPr lang="en-GB" sz="1000" dirty="0" err="1"/>
              <a:t>Bolia</a:t>
            </a:r>
            <a:r>
              <a:rPr lang="en-GB" sz="1000" dirty="0"/>
              <a:t> and M. Skinner, "Acoustic Characteristics of Emotional Speech Using Spectrogram Image Classification," 2018 12th International Conference on Signal Processing and Communication Systems (ICSPCS), Cairns, Australia, 2018, pp. 1-5, </a:t>
            </a:r>
            <a:r>
              <a:rPr lang="en-GB" sz="1000" dirty="0" err="1"/>
              <a:t>doi</a:t>
            </a:r>
            <a:r>
              <a:rPr lang="en-GB" sz="1000" dirty="0"/>
              <a:t>: 10.1109/ICSPCS.2018.8631752. </a:t>
            </a:r>
            <a:r>
              <a:rPr lang="en-GB" sz="1000" dirty="0">
                <a:hlinkClick r:id="rId8"/>
              </a:rPr>
              <a:t>https://ieeexplore.ieee.org/document/8631752</a:t>
            </a:r>
            <a:endParaRPr lang="en-GB" sz="1000" dirty="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4740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n-lt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05200"/>
          </a:xfrm>
        </p:spPr>
        <p:txBody>
          <a:bodyPr anchor="ctr">
            <a:normAutofit/>
          </a:bodyPr>
          <a:lstStyle/>
          <a:p>
            <a:r>
              <a:rPr lang="en-IN" dirty="0">
                <a:cs typeface="Times New Roman" panose="02020603050405020304" pitchFamily="18" charset="0"/>
              </a:rPr>
              <a:t>We have implemented a Cycle GAN to transfer various emotions in speech using spectrograms.</a:t>
            </a:r>
          </a:p>
          <a:p>
            <a:pPr marL="0" indent="0">
              <a:buNone/>
            </a:pPr>
            <a:endParaRPr lang="en-IN" dirty="0">
              <a:cs typeface="Times New Roman" panose="02020603050405020304" pitchFamily="18" charset="0"/>
            </a:endParaRPr>
          </a:p>
          <a:p>
            <a:r>
              <a:rPr lang="en-IN" dirty="0">
                <a:cs typeface="Times New Roman" panose="02020603050405020304" pitchFamily="18" charset="0"/>
              </a:rPr>
              <a:t>We have optimized our Cycle GAN using different number of </a:t>
            </a:r>
            <a:r>
              <a:rPr lang="en-IN" dirty="0" err="1">
                <a:cs typeface="Times New Roman" panose="02020603050405020304" pitchFamily="18" charset="0"/>
              </a:rPr>
              <a:t>ResNet</a:t>
            </a:r>
            <a:r>
              <a:rPr lang="en-IN" dirty="0">
                <a:cs typeface="Times New Roman" panose="02020603050405020304" pitchFamily="18" charset="0"/>
              </a:rPr>
              <a:t> blocks in the generator and FFT lengths of the audio clip.</a:t>
            </a:r>
          </a:p>
          <a:p>
            <a:pPr marL="0" indent="0">
              <a:buNone/>
            </a:pPr>
            <a:endParaRPr lang="en-IN" dirty="0">
              <a:cs typeface="Times New Roman" panose="02020603050405020304" pitchFamily="18" charset="0"/>
            </a:endParaRPr>
          </a:p>
          <a:p>
            <a:r>
              <a:rPr lang="en-IN" dirty="0">
                <a:cs typeface="Times New Roman" panose="02020603050405020304" pitchFamily="18" charset="0"/>
              </a:rPr>
              <a:t>We have tested the effectiveness of our cycle GAN model on different speakers and languages.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3237" y="6303655"/>
            <a:ext cx="8610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link: </a:t>
            </a:r>
            <a:r>
              <a:rPr lang="en-IN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https://hegde95.github.io/GAN-for-speech-spectrogram/</a:t>
            </a:r>
            <a:endParaRPr lang="en-IN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135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38B0-CEC5-C942-B888-6446F507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Literature Survey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5A8BF0-EAC8-EC42-8D4C-77818808CAC7}"/>
              </a:ext>
            </a:extLst>
          </p:cNvPr>
          <p:cNvSpPr txBox="1"/>
          <p:nvPr/>
        </p:nvSpPr>
        <p:spPr>
          <a:xfrm>
            <a:off x="342900" y="5716237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 have implemented emotion transfer on spectrogram images using a Cycle GAN.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7F88D-D71C-2149-863D-3CA5916E566A}"/>
              </a:ext>
            </a:extLst>
          </p:cNvPr>
          <p:cNvSpPr txBox="1"/>
          <p:nvPr/>
        </p:nvSpPr>
        <p:spPr>
          <a:xfrm>
            <a:off x="533400" y="1676400"/>
            <a:ext cx="7924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Cycle GAN has produced optimal results for style transfer applications.[1]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Emotion transfer on speech has been implemented using MLP.[2]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Traditional methods used hand-engineered features (pitch, energy, zero-crossings, MFCC) for emotion analysis in audio.[3] 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Modern deep learning methods have used automated feature extraction and have shown promising results.[4][5]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246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latin typeface="+mn-lt"/>
                <a:cs typeface="Times New Roman" panose="02020603050405020304" pitchFamily="18" charset="0"/>
              </a:rPr>
              <a:t>Dataset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71999"/>
          </a:xfrm>
        </p:spPr>
        <p:txBody>
          <a:bodyPr anchor="ctr">
            <a:normAutofit/>
          </a:bodyPr>
          <a:lstStyle/>
          <a:p>
            <a:r>
              <a:rPr lang="en-IN" dirty="0"/>
              <a:t>We have used The Ryerson Audio-Visual Database of Emotional Speech and Song (RAVDESS) dataset.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24 professional actors (12 female, 12 male), vocalizing two lexically-matched statements in a neutral North American accent.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3 seconds long, 16bit, 48kHz .wav files.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Emotions available are anger, calm, disgust, fearful, happy, neutral, sad and surprised.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873" y="644827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/>
              <a:t>Source: </a:t>
            </a:r>
            <a:r>
              <a:rPr lang="en-IN" sz="1200" dirty="0">
                <a:hlinkClick r:id="rId2"/>
              </a:rPr>
              <a:t>https://zenodo.org/record/1188976#.XrELfqhKjIV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269219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718" y="72177"/>
            <a:ext cx="7055380" cy="1400530"/>
          </a:xfrm>
        </p:spPr>
        <p:txBody>
          <a:bodyPr>
            <a:normAutofit/>
          </a:bodyPr>
          <a:lstStyle/>
          <a:p>
            <a:r>
              <a:rPr lang="en-IN" dirty="0"/>
              <a:t>Cycle GANs for image-to-image translation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30822" y="6520144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200" dirty="0"/>
              <a:t>Image source:  </a:t>
            </a:r>
            <a:r>
              <a:rPr lang="en-IN" sz="1200" dirty="0">
                <a:hlinkClick r:id="rId2"/>
              </a:rPr>
              <a:t>https://www.youtube.com/watch?v=9N_uOIPghuo</a:t>
            </a:r>
            <a:endParaRPr lang="en-IN" sz="1200" dirty="0"/>
          </a:p>
          <a:p>
            <a:pPr algn="ctr"/>
            <a:endParaRPr lang="en-IN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50718" y="5702808"/>
            <a:ext cx="80425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dirty="0"/>
              <a:t> The Cycle GAN does NOT require a dataset of paired images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4341A-6B74-F849-89C8-BB8F45490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46433"/>
            <a:ext cx="6781800" cy="385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16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14BC0-A536-1F44-997F-E839BA9C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0880"/>
            <a:ext cx="7973490" cy="1400530"/>
          </a:xfrm>
        </p:spPr>
        <p:txBody>
          <a:bodyPr>
            <a:normAutofit/>
          </a:bodyPr>
          <a:lstStyle/>
          <a:p>
            <a:r>
              <a:rPr lang="en-GB" dirty="0"/>
              <a:t>Cycle GAN Generator Model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127AC4F-BC7E-EC4C-BF70-EBA2C90D7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505200" y="-1371600"/>
            <a:ext cx="2133600" cy="91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47D279-3BF7-514F-9E74-5C9DC74BED61}"/>
              </a:ext>
            </a:extLst>
          </p:cNvPr>
          <p:cNvSpPr txBox="1"/>
          <p:nvPr/>
        </p:nvSpPr>
        <p:spPr>
          <a:xfrm>
            <a:off x="114300" y="56388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Model consists of down-sampling convolutional blocks, six Resnet blocks  and up-sampling convolutional blocks.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9B487A90-0FC6-6840-A3A3-9DF9DDC2D4F1}"/>
              </a:ext>
            </a:extLst>
          </p:cNvPr>
          <p:cNvSpPr/>
          <p:nvPr/>
        </p:nvSpPr>
        <p:spPr>
          <a:xfrm rot="16200000">
            <a:off x="1900505" y="4119295"/>
            <a:ext cx="237590" cy="838200"/>
          </a:xfrm>
          <a:prstGeom prst="leftBrace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B6797A-3DF3-D549-BDE7-D57537D1469E}"/>
              </a:ext>
            </a:extLst>
          </p:cNvPr>
          <p:cNvSpPr txBox="1"/>
          <p:nvPr/>
        </p:nvSpPr>
        <p:spPr>
          <a:xfrm>
            <a:off x="3429000" y="4880916"/>
            <a:ext cx="280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Six Resnet blocks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539EFBA9-5E6C-B34C-AFE2-67BC9E520EBB}"/>
              </a:ext>
            </a:extLst>
          </p:cNvPr>
          <p:cNvSpPr/>
          <p:nvPr/>
        </p:nvSpPr>
        <p:spPr>
          <a:xfrm rot="16200000">
            <a:off x="2861139" y="4117858"/>
            <a:ext cx="237590" cy="838200"/>
          </a:xfrm>
          <a:prstGeom prst="leftBrace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6C0822F2-82CA-3548-BF3B-385544E6B8F2}"/>
              </a:ext>
            </a:extLst>
          </p:cNvPr>
          <p:cNvSpPr/>
          <p:nvPr/>
        </p:nvSpPr>
        <p:spPr>
          <a:xfrm rot="16200000">
            <a:off x="3821773" y="4117858"/>
            <a:ext cx="237590" cy="838200"/>
          </a:xfrm>
          <a:prstGeom prst="leftBrace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2784F7BA-8F88-1948-907A-F6C296353777}"/>
              </a:ext>
            </a:extLst>
          </p:cNvPr>
          <p:cNvSpPr/>
          <p:nvPr/>
        </p:nvSpPr>
        <p:spPr>
          <a:xfrm rot="16200000">
            <a:off x="4838058" y="4128452"/>
            <a:ext cx="237590" cy="838200"/>
          </a:xfrm>
          <a:prstGeom prst="leftBrace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D36BC042-854B-0149-A859-B33DC000E5EF}"/>
              </a:ext>
            </a:extLst>
          </p:cNvPr>
          <p:cNvSpPr/>
          <p:nvPr/>
        </p:nvSpPr>
        <p:spPr>
          <a:xfrm rot="16200000">
            <a:off x="5860772" y="4131865"/>
            <a:ext cx="237590" cy="838200"/>
          </a:xfrm>
          <a:prstGeom prst="leftBrace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73DB20C4-0F7C-1C42-BF48-0D5F507379DF}"/>
              </a:ext>
            </a:extLst>
          </p:cNvPr>
          <p:cNvSpPr/>
          <p:nvPr/>
        </p:nvSpPr>
        <p:spPr>
          <a:xfrm rot="16200000">
            <a:off x="6938849" y="4128451"/>
            <a:ext cx="237590" cy="838200"/>
          </a:xfrm>
          <a:prstGeom prst="leftBrace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48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EF825-AAF5-AD4E-A32B-3851D4B9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Cycle(Patch) GAN Discriminator Model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DC2AAA-5A60-2840-A527-CBE7DC249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086101" y="-876300"/>
            <a:ext cx="2971799" cy="822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A52EA2-1154-C545-962F-7BFA47B60FBE}"/>
              </a:ext>
            </a:extLst>
          </p:cNvPr>
          <p:cNvSpPr txBox="1"/>
          <p:nvPr/>
        </p:nvSpPr>
        <p:spPr>
          <a:xfrm>
            <a:off x="381000" y="5791200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Discriminator model maps the entire input image into 70×70 individual patches to real or fake.</a:t>
            </a:r>
          </a:p>
          <a:p>
            <a:pPr marL="342900" indent="-342900">
              <a:buAutoNum type="arabicPeriod"/>
            </a:pPr>
            <a:r>
              <a:rPr lang="en-US" dirty="0"/>
              <a:t>Predictions are averaged to give the final output of the model</a:t>
            </a:r>
            <a:endParaRPr lang="en-GB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A5C6A5DC-9ED1-394C-90F9-E8E56BD5624A}"/>
              </a:ext>
            </a:extLst>
          </p:cNvPr>
          <p:cNvSpPr/>
          <p:nvPr/>
        </p:nvSpPr>
        <p:spPr>
          <a:xfrm rot="16200000">
            <a:off x="2624405" y="4373562"/>
            <a:ext cx="237590" cy="1371600"/>
          </a:xfrm>
          <a:prstGeom prst="leftBrac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C27B9B15-F609-414F-A3E1-D9DAD139A223}"/>
              </a:ext>
            </a:extLst>
          </p:cNvPr>
          <p:cNvSpPr/>
          <p:nvPr/>
        </p:nvSpPr>
        <p:spPr>
          <a:xfrm rot="16200000">
            <a:off x="4224605" y="4373562"/>
            <a:ext cx="237590" cy="1371600"/>
          </a:xfrm>
          <a:prstGeom prst="leftBrac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91FAD94A-98DD-354A-83BC-82C6E2CFBC0F}"/>
              </a:ext>
            </a:extLst>
          </p:cNvPr>
          <p:cNvSpPr/>
          <p:nvPr/>
        </p:nvSpPr>
        <p:spPr>
          <a:xfrm rot="16200000">
            <a:off x="5748605" y="4373561"/>
            <a:ext cx="237590" cy="1371600"/>
          </a:xfrm>
          <a:prstGeom prst="leftBrac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B7696053-C91E-A545-8E75-B14CA6A55C63}"/>
              </a:ext>
            </a:extLst>
          </p:cNvPr>
          <p:cNvSpPr/>
          <p:nvPr/>
        </p:nvSpPr>
        <p:spPr>
          <a:xfrm rot="16200000">
            <a:off x="7348805" y="4373560"/>
            <a:ext cx="237590" cy="1371600"/>
          </a:xfrm>
          <a:prstGeom prst="leftBrac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7713BE-7CE6-0F47-870D-53BB32F1B840}"/>
              </a:ext>
            </a:extLst>
          </p:cNvPr>
          <p:cNvSpPr txBox="1"/>
          <p:nvPr/>
        </p:nvSpPr>
        <p:spPr>
          <a:xfrm>
            <a:off x="1447800" y="5209653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            C64  	          C128	       C256	   C512</a:t>
            </a:r>
          </a:p>
        </p:txBody>
      </p:sp>
    </p:spTree>
    <p:extLst>
      <p:ext uri="{BB962C8B-B14F-4D97-AF65-F5344CB8AC3E}">
        <p14:creationId xmlns:p14="http://schemas.microsoft.com/office/powerpoint/2010/main" val="178230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Cycle GAN Composite Model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1948773"/>
            <a:ext cx="7782164" cy="382491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IN" sz="2200" dirty="0"/>
          </a:p>
          <a:p>
            <a:r>
              <a:rPr lang="en-IN" sz="2200" dirty="0"/>
              <a:t>Composite model is required for each generator model for updating weights of that generator model only.</a:t>
            </a:r>
          </a:p>
          <a:p>
            <a:pPr marL="0" indent="0">
              <a:buNone/>
            </a:pPr>
            <a:endParaRPr lang="en-IN" sz="2200" dirty="0"/>
          </a:p>
          <a:p>
            <a:pPr fontAlgn="base"/>
            <a:r>
              <a:rPr lang="en-US" dirty="0"/>
              <a:t>An update to each generator model involves minimizing:</a:t>
            </a:r>
          </a:p>
          <a:p>
            <a:pPr lvl="1" fontAlgn="base"/>
            <a:r>
              <a:rPr lang="en-US" dirty="0"/>
              <a:t>Adversarial loss (L2 or mean squared error). </a:t>
            </a:r>
          </a:p>
          <a:p>
            <a:pPr lvl="1" fontAlgn="base"/>
            <a:r>
              <a:rPr lang="en-US" dirty="0"/>
              <a:t> Identity loss (L1 or mean absolute error).</a:t>
            </a:r>
          </a:p>
          <a:p>
            <a:pPr lvl="1" fontAlgn="base"/>
            <a:r>
              <a:rPr lang="en-US" dirty="0"/>
              <a:t>Forward cycle loss (L1 or mean absolute error).</a:t>
            </a:r>
          </a:p>
          <a:p>
            <a:pPr lvl="1" fontAlgn="base"/>
            <a:r>
              <a:rPr lang="en-US" dirty="0"/>
              <a:t>Backward cycle loss (L1 or mean absolute error).</a:t>
            </a:r>
          </a:p>
          <a:p>
            <a:endParaRPr lang="en-IN" sz="2200" dirty="0"/>
          </a:p>
          <a:p>
            <a:r>
              <a:rPr lang="en-IN" sz="2200" dirty="0"/>
              <a:t>The weights are then shared with the related discriminator and the other generator.</a:t>
            </a:r>
          </a:p>
        </p:txBody>
      </p:sp>
    </p:spTree>
    <p:extLst>
      <p:ext uri="{BB962C8B-B14F-4D97-AF65-F5344CB8AC3E}">
        <p14:creationId xmlns:p14="http://schemas.microsoft.com/office/powerpoint/2010/main" val="3558192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991600" cy="1400530"/>
          </a:xfrm>
        </p:spPr>
        <p:txBody>
          <a:bodyPr/>
          <a:lstStyle/>
          <a:p>
            <a:r>
              <a:rPr lang="en-IN" sz="3600" dirty="0"/>
              <a:t>Emotion Transfer On Facial Images</a:t>
            </a:r>
            <a:endParaRPr lang="en-IN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t="14511" r="6593" b="13461"/>
          <a:stretch/>
        </p:blipFill>
        <p:spPr bwMode="auto">
          <a:xfrm>
            <a:off x="1600200" y="1600200"/>
            <a:ext cx="6096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BF510-83C0-5641-8147-8663B32ECD52}"/>
              </a:ext>
            </a:extLst>
          </p:cNvPr>
          <p:cNvSpPr txBox="1"/>
          <p:nvPr/>
        </p:nvSpPr>
        <p:spPr>
          <a:xfrm>
            <a:off x="1390650" y="5764384"/>
            <a:ext cx="651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Sad to happy face conversion after 50 epochs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A6E8C-C40F-A348-BC57-4A03C44F2B94}"/>
              </a:ext>
            </a:extLst>
          </p:cNvPr>
          <p:cNvSpPr txBox="1"/>
          <p:nvPr/>
        </p:nvSpPr>
        <p:spPr>
          <a:xfrm>
            <a:off x="457200" y="63246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Dataset Source: </a:t>
            </a:r>
            <a:r>
              <a:rPr lang="en-GB" sz="1200" dirty="0">
                <a:hlinkClick r:id="rId3"/>
              </a:rPr>
              <a:t>https://www.kaggle.com/c/challenges-in-representation-learning-facial-expression-recognition-challenge/data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566746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{A9FC62F7-D979-1247-A087-C6362D4A0C28}tf10001062</Template>
  <TotalTime>1026</TotalTime>
  <Words>1048</Words>
  <Application>Microsoft Macintosh PowerPoint</Application>
  <PresentationFormat>On-screen Show (4:3)</PresentationFormat>
  <Paragraphs>139</Paragraphs>
  <Slides>19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Century Gothic</vt:lpstr>
      <vt:lpstr>Times New Roman</vt:lpstr>
      <vt:lpstr>Wingdings</vt:lpstr>
      <vt:lpstr>Wingdings 3</vt:lpstr>
      <vt:lpstr>Ion</vt:lpstr>
      <vt:lpstr> SpectroGAN: Emotion transfer on spectrogram of speech </vt:lpstr>
      <vt:lpstr>Overview</vt:lpstr>
      <vt:lpstr>Literature Survey</vt:lpstr>
      <vt:lpstr>Dataset Description</vt:lpstr>
      <vt:lpstr>Cycle GANs for image-to-image translation</vt:lpstr>
      <vt:lpstr>Cycle GAN Generator Model</vt:lpstr>
      <vt:lpstr>Cycle(Patch) GAN Discriminator Model</vt:lpstr>
      <vt:lpstr>Cycle GAN Composite Model </vt:lpstr>
      <vt:lpstr>Emotion Transfer On Facial Images</vt:lpstr>
      <vt:lpstr>What are Spectrograms?</vt:lpstr>
      <vt:lpstr>Data Conversion </vt:lpstr>
      <vt:lpstr>PowerPoint Presentation</vt:lpstr>
      <vt:lpstr>Emotion Transfer on Speech Spectrogram</vt:lpstr>
      <vt:lpstr>Testing on 260x260 Spectrograms</vt:lpstr>
      <vt:lpstr>Testing on 520x520 Spectrograms</vt:lpstr>
      <vt:lpstr>Testing Model Effectiveness</vt:lpstr>
      <vt:lpstr>Conclusion</vt:lpstr>
      <vt:lpstr>Future Work</vt:lpstr>
      <vt:lpstr>References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SpectroGAN: Emotion transfer on spectrogram of speech</dc:title>
  <dc:creator>Ashwin TR</dc:creator>
  <cp:lastModifiedBy>vineeth ellore</cp:lastModifiedBy>
  <cp:revision>65</cp:revision>
  <dcterms:created xsi:type="dcterms:W3CDTF">2020-05-05T06:31:00Z</dcterms:created>
  <dcterms:modified xsi:type="dcterms:W3CDTF">2020-05-06T18:56:54Z</dcterms:modified>
</cp:coreProperties>
</file>